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06" r:id="rId7"/>
    <p:sldId id="307" r:id="rId8"/>
    <p:sldId id="280" r:id="rId9"/>
    <p:sldId id="281" r:id="rId10"/>
    <p:sldId id="289" r:id="rId11"/>
    <p:sldId id="283" r:id="rId12"/>
    <p:sldId id="284" r:id="rId13"/>
    <p:sldId id="285" r:id="rId14"/>
    <p:sldId id="264" r:id="rId15"/>
    <p:sldId id="266" r:id="rId16"/>
    <p:sldId id="286" r:id="rId17"/>
    <p:sldId id="287" r:id="rId18"/>
    <p:sldId id="279" r:id="rId19"/>
    <p:sldId id="262" r:id="rId20"/>
    <p:sldId id="282" r:id="rId21"/>
    <p:sldId id="271" r:id="rId22"/>
    <p:sldId id="273" r:id="rId23"/>
    <p:sldId id="296" r:id="rId24"/>
    <p:sldId id="274" r:id="rId25"/>
    <p:sldId id="276" r:id="rId26"/>
    <p:sldId id="277" r:id="rId27"/>
    <p:sldId id="297" r:id="rId28"/>
    <p:sldId id="298" r:id="rId29"/>
    <p:sldId id="299" r:id="rId30"/>
    <p:sldId id="301" r:id="rId31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9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9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57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1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7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8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93C4-B8F3-4DF9-BEB7-3A767FF971CB}" type="datetimeFigureOut">
              <a:rPr lang="it-IT" smtClean="0"/>
              <a:t>29/11/22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istroperilsud.gov.it/it/approfondimenti/obiettivi-strategici-del-fsc-2021-2027/lavoro-e-occupabilit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oesione.gov.it/it/programmi/PSC_CALABRIA/documenti/" TargetMode="External"/><Relationship Id="rId2" Type="http://schemas.openxmlformats.org/officeDocument/2006/relationships/hyperlink" Target="https://opencoesione.gov.it/it/programmi/PSC_CALABRI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gio.anbsc.it/users/area_enti" TargetMode="External"/><Relationship Id="rId2" Type="http://schemas.openxmlformats.org/officeDocument/2006/relationships/hyperlink" Target="https://openregio.anbsc.it/statistich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wp-content/uploads/2022/02/Modello_elenco_ex_art.48_co3_lett-c_CAM.xls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servizi/lagenzia-supporta-i-comuni/strategia-nazionale-per-la-valorizzazione-dei-beni-confiscati-attraverso-le-politiche-di-coesione/piani-strategici-delle-singole-regioni-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oaicomuni@anbsc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eniconfiscati@pec.regione.campania.it" TargetMode="External"/><Relationship Id="rId2" Type="http://schemas.openxmlformats.org/officeDocument/2006/relationships/hyperlink" Target="https://www.regione.campania.it/assets/documents/d-d-59-del-03-11-202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7244" y="214965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FONTI DI FINANZIAMENTO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ATTIVABILI REGIONE CAMPANIA</a:t>
            </a:r>
            <a:br>
              <a:rPr lang="it-IT" sz="44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ciclo di programmazione 2021-2027</a:t>
            </a:r>
          </a:p>
        </p:txBody>
      </p:sp>
      <p:pic>
        <p:nvPicPr>
          <p:cNvPr id="3" name="Immagin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50" y="437206"/>
            <a:ext cx="25923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77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è, insieme ai Fondi strutturali europei, lo strumento finanziario principale attraverso cui vengono attuate le politiche per lo sviluppo della coesione economica, sociale e territoriale e la rimozione degli squilibri economici e sociali.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il principale strumento finanziario e programmatico nazionale per le politiche di riequilibrio dei divari territoriali. A tal fine è normativamente previsto che le risorse FSC devono essere destinate per l’80% alle aree del Mezzogiorno e il 20% a quelle del Centro-Nord.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L'intervento del Fondo è destinato al finanziamento di progetti strategici, sia di carattere infrastrutturale sia di carattere immateriale, di rilievo nazionale, interregionale e regionale, aventi natura di grandi progetti o di investimenti articolati in singoli interventi tra loro funzionalmente connessi.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923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spc="15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Le risorse del FSC 2021-2027 sono impiegate su obiettivi strategici, declinati per 12 aree tematiche: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ricerca e innovazione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digitalizzazione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competitività imprese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energia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cultura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trasporti e mobilità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riqualificazione urbana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  <a:hlinkClick r:id="rId2" tooltip="Lavoro e occupabilit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lavoro e occupabilità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sociale e salute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istruzione e formazione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capacità amministrativa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066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7200"/>
            <a:ext cx="111887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Riqualificazione urbana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Le risorse destinate alla riqualificazione urbana sono orientate alla realizzazione di “Interventi di infrastrutturazione e riqualificazione di edifici e spazi pubblici” per l’erogazione di servizi e attività di interesse collettivo, di rigenerazione delle periferie, di miglioramento della sicurezza e legalità dei luoghi</a:t>
            </a:r>
          </a:p>
          <a:p>
            <a:pPr marL="0" indent="0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spc="15" dirty="0">
                <a:effectLst/>
                <a:ea typeface="Times New Roman" panose="02020603050405020304" pitchFamily="18" charset="0"/>
              </a:rPr>
              <a:t>In questo contesto, gli interventi volti 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contrastare i fenomeni di dismissione e degrado di complessi urbani di valenza dimensionale e simbolica - beni monumentali e storici,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-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assumono valenza strategica per  la creazione di infrastrutture sociali quale importante volano di sviluppo locale.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258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-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400" dirty="0">
                <a:effectLst/>
                <a:ea typeface="Times New Roman" panose="02020603050405020304" pitchFamily="18" charset="0"/>
              </a:rPr>
              <a:t>L’area tematica “Ambiente e risorse naturali” prevede il finanziamento  di interventi volti a tutelare 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biodiversita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a ridurre l’inquinamento anche attraverso bonifiche di siti inquinati, a favorire l’adattamento ai cambiamenti climatici e contrastare i rischi del territorio.</a:t>
            </a:r>
          </a:p>
          <a:p>
            <a:pPr algn="just"/>
            <a:r>
              <a:rPr lang="it-IT" sz="2400" spc="15" dirty="0">
                <a:effectLst/>
                <a:ea typeface="Times New Roman" panose="02020603050405020304" pitchFamily="18" charset="0"/>
              </a:rPr>
              <a:t>I Piani di Sviluppo e Coesione possono intervenire in  progetti di sviluppo territoriale di preminente interesse pubblico.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Si può pertanto intervenire per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risanare i terreni confiscati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offrendo 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opportunita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a nuovi insediamenti produttivi e di servizio, senza ulteriore consumo di suolo. Oltre agli aspetti socio-sanitari, le bonifiche possono contribuire alla transizione verso una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bioeconomia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circolare. In ragione della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complessita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multi-disciplinare richiesta dagli interventi di risanamento dei siti e delle carenze di competenze tecniche e gestionali,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il FSC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puo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inoltre sostenere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azioni immateriali di progettazione integrata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su cui basare le azioni di bonifica e la restituzione all’uso collettivo delle aree.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57151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CAMPANIA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2400" dirty="0"/>
              <a:t>PSC Regione CAMPANIA - Delibera n. 16/2021 (pubblicata su GU del 18 Agosto 2021)</a:t>
            </a:r>
          </a:p>
          <a:p>
            <a:pPr marL="0" indent="0" algn="just">
              <a:buNone/>
            </a:pPr>
            <a:r>
              <a:rPr lang="it-IT" sz="2400" b="1" dirty="0">
                <a:hlinkClick r:id="rId2"/>
              </a:rPr>
              <a:t>PSC REGIONE </a:t>
            </a:r>
            <a:r>
              <a:rPr lang="it-IT" sz="2400" b="1" dirty="0"/>
              <a:t>CAMPANIA</a:t>
            </a:r>
            <a:r>
              <a:rPr lang="it-IT" sz="2400" b="1" u="sng" dirty="0"/>
              <a:t> € 9.154,94 milioni </a:t>
            </a:r>
            <a:r>
              <a:rPr lang="it-IT" sz="2400" dirty="0"/>
              <a:t>Delibera CIPESS n. 16 del 29/04/2021 </a:t>
            </a:r>
            <a:r>
              <a:rPr lang="it-IT" sz="2400" b="1" dirty="0">
                <a:hlinkClick r:id="rId3"/>
              </a:rPr>
              <a:t>Documenti</a:t>
            </a:r>
            <a:r>
              <a:rPr lang="it-IT" sz="2400" dirty="0"/>
              <a:t> </a:t>
            </a:r>
          </a:p>
          <a:p>
            <a:pPr marL="0" indent="0" algn="just">
              <a:buNone/>
            </a:pPr>
            <a:r>
              <a:rPr lang="it-IT" sz="2400" dirty="0"/>
              <a:t>Riorganizzazione delle risorse assegnate ai precedenti Strumenti  di programmazione: INTESA CAMPANIA, PROGRAMMA REGIONALE DI ATTUAZIONE (PRA) CAMPANIA, PATTO REGIONE CAMPANIA , a valere sul Fondo sviluppo e coesione. </a:t>
            </a:r>
          </a:p>
          <a:p>
            <a:pPr marL="0" indent="0" algn="just">
              <a:buNone/>
            </a:pPr>
            <a:r>
              <a:rPr lang="it-IT" sz="2400" dirty="0"/>
              <a:t>Provenienza contabile delle risorse: </a:t>
            </a:r>
          </a:p>
          <a:p>
            <a:pPr algn="just"/>
            <a:r>
              <a:rPr lang="it-IT" sz="2400" dirty="0"/>
              <a:t>FSC 2000-2006 per  3.274,63 milioni di euro; </a:t>
            </a:r>
          </a:p>
          <a:p>
            <a:pPr algn="just"/>
            <a:r>
              <a:rPr lang="it-IT" sz="2400" dirty="0"/>
              <a:t>FSC 2007-2013 per  2.946,45 milioni di euro; </a:t>
            </a:r>
          </a:p>
          <a:p>
            <a:pPr algn="just"/>
            <a:r>
              <a:rPr lang="it-IT" sz="2400" dirty="0"/>
              <a:t>FSC 2014-2020 per  2.933,86 milioni di euro.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6675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it-IT" sz="2800" dirty="0"/>
            </a:br>
            <a:r>
              <a:rPr lang="it-IT" b="1" dirty="0"/>
              <a:t> </a:t>
            </a:r>
            <a:br>
              <a:rPr lang="it-IT" dirty="0"/>
            </a:br>
            <a:r>
              <a:rPr lang="it-IT" sz="2800" b="1" dirty="0">
                <a:solidFill>
                  <a:srgbClr val="FF0000"/>
                </a:solidFill>
              </a:rPr>
              <a:t>PIANO DI SVILUPPO E COESIONE REGIONE CAMPANIA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Su proposta dell’amministrazione titolare responsabile del PSC, il </a:t>
            </a:r>
            <a:r>
              <a:rPr lang="it-IT" sz="2400" dirty="0" err="1"/>
              <a:t>CdS</a:t>
            </a:r>
            <a:r>
              <a:rPr lang="it-IT" sz="2400" dirty="0"/>
              <a:t> provvede, entro il 31 dicembre di ogni anno, a integrare il PSC con: 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dirty="0"/>
              <a:t>settori d’intervento per area tematica e corrispondenti importi finanziari</a:t>
            </a:r>
          </a:p>
          <a:p>
            <a:pPr algn="just"/>
            <a:r>
              <a:rPr lang="it-IT" sz="2400" dirty="0"/>
              <a:t>obiettivi perseguiti con indicazione dei principali indicatori di realizzazione e di risultato </a:t>
            </a:r>
          </a:p>
          <a:p>
            <a:pPr algn="just"/>
            <a:r>
              <a:rPr lang="it-IT" sz="2400" dirty="0"/>
              <a:t>piano finanziario complessivo del PSC, con esplicitazione della previsione di spesa per ciascuna annualità del primo triennio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629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Programmazione delle risorse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L'Agenzia per la Coesione territoriale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procede alla predisposizione di un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Piano Sviluppo e Coesione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per ciascuna Amministrazione titolare di risorse, articolato per aree tematiche (vincolo di destinazione territoriale riparto 80% aree del Mezzogiorno e 20% aree del Centro-Nord). Il Piano Sviluppo e Coesione di ciascuna Amministrazione è approvato dal CIPESS, su proposta del Ministro per il Sud e la Coesione territoriale.</a:t>
            </a: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Nell’ambito dei Comitati di sorveglianza (costituiti dalle Amministrazioni titolari, con rappresentanti del Dipartimento per le Politiche di Coesione, dell’Agenzia per la Coesione Territoriale, del Dipartimento per la programmazione e il coordinamento della politica economica, dei Ministeri competenti per area tematica, nonché del partenariato economico e sociale)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possibile proporre le misure di accelerazione, nonché contestare eventuali inadempienze di taluni attori. </a:t>
            </a:r>
          </a:p>
          <a:p>
            <a:pPr algn="just"/>
            <a:r>
              <a:rPr lang="it-IT" sz="2000" dirty="0">
                <a:solidFill>
                  <a:srgbClr val="212121"/>
                </a:solidFill>
                <a:ea typeface="Times New Roman" panose="02020603050405020304" pitchFamily="18" charset="0"/>
              </a:rPr>
              <a:t>L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'impiego della dotazione del FSC per obiettivi strategici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disposto in coerenza con gli obiettivi e le strategie dei Fondi strutturali e di investimento europei per il periodo di programmazione 2021-2027, nonché con le politiche settoriali e le politiche di investimento e di riforma previste nel Piano nazionale per la ripresa e la resilienza (PNRR), secondo principi di complementarietà e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addizionalità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delle risorse.</a:t>
            </a:r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1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Bilancio di previsione 2022-2024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Riguardo alle </a:t>
            </a:r>
            <a:r>
              <a:rPr lang="it-IT" sz="24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disponibilita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̀ finanziarie, nel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bilancio di previsione per il triennio 2022-2024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(legge n. 234/2021 e relativo D.M. Economia 31 dicembre 2021 di ripartizione delle dotazioni dei singoli programmi di spesa in capitoli), il Fondo Sviluppo e Coesione - iscritto al capitolo 8000 dello stato di previsione del Ministero dell'economia - presenta una dotazione per il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triennio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pari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15,2 miliardi nel 2022,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13 miliardi nel 2023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15,3 miliardi nel 2024.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Tale dotazione è riferita alle risorse autorizzate per i due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cicli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 programmazione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2014-2020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2021-2027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, rispettivamente, dalla legge di stabilità 2014 (</a:t>
            </a:r>
            <a:r>
              <a:rPr lang="it-IT" sz="2400" dirty="0">
                <a:solidFill>
                  <a:srgbClr val="4272A0"/>
                </a:solidFill>
                <a:effectLst/>
                <a:ea typeface="Times New Roman" panose="02020603050405020304" pitchFamily="18" charset="0"/>
              </a:rPr>
              <a:t>art. 1, co. 6, L. 147/2013)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dalla legge di bilancio 2020 (art. 1, co. 178, L. n. 178/2020). 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06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 nel Mezzogiorno 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Delibera </a:t>
            </a:r>
            <a:r>
              <a:rPr lang="it-IT" dirty="0" err="1"/>
              <a:t>Cipe</a:t>
            </a:r>
            <a:r>
              <a:rPr lang="it-IT" dirty="0"/>
              <a:t> 61 del 2020 : assegnazione di risorse FSC 2014-2020 </a:t>
            </a:r>
          </a:p>
          <a:p>
            <a:pPr marL="0" indent="0" algn="just">
              <a:buNone/>
            </a:pPr>
            <a:r>
              <a:rPr lang="it-IT" dirty="0"/>
              <a:t>Prima assegnazione dell’importo di 10 milioni di euro: 5 milioni di euro per l’</a:t>
            </a:r>
            <a:r>
              <a:rPr lang="it-IT" dirty="0" err="1"/>
              <a:t>annualita</a:t>
            </a:r>
            <a:r>
              <a:rPr lang="it-IT" dirty="0"/>
              <a:t>̀ 2021; 5 milioni di euro per l’</a:t>
            </a:r>
            <a:r>
              <a:rPr lang="it-IT" dirty="0" err="1"/>
              <a:t>annualita</a:t>
            </a:r>
            <a:r>
              <a:rPr lang="it-IT" dirty="0"/>
              <a:t>̀ 2022 </a:t>
            </a:r>
          </a:p>
          <a:p>
            <a:pPr marL="0" indent="0" algn="just">
              <a:buNone/>
            </a:pPr>
            <a:r>
              <a:rPr lang="it-IT" sz="3000" dirty="0"/>
              <a:t>Risorse </a:t>
            </a:r>
            <a:r>
              <a:rPr lang="it-IT" dirty="0"/>
              <a:t>attribuite all’Agenzia per la coesione territoriale per il finanziamento, nell’ambito del «Piano per la valorizzazione di beni confiscati esemplari nel Mezzogiorno» di uno specifico asse destinato al </a:t>
            </a:r>
            <a:r>
              <a:rPr lang="it-IT" b="1" dirty="0"/>
              <a:t>sostegno dell’</a:t>
            </a:r>
            <a:r>
              <a:rPr lang="it-IT" b="1" dirty="0" err="1"/>
              <a:t>attivita</a:t>
            </a:r>
            <a:r>
              <a:rPr lang="it-IT" b="1" dirty="0"/>
              <a:t>̀ progettuale in favore di enti pubblici</a:t>
            </a:r>
            <a:r>
              <a:rPr lang="it-IT" dirty="0"/>
              <a:t> impegnati a definire, per i beni in confisca definitiva ubicati nel Mezzogiorno e qualificati come esemplari, progetti di valorizzazione, declinati in: </a:t>
            </a:r>
          </a:p>
          <a:p>
            <a:pPr marL="0" indent="0" algn="just">
              <a:buNone/>
            </a:pPr>
            <a:r>
              <a:rPr lang="it-IT" i="1" dirty="0"/>
              <a:t> a) </a:t>
            </a:r>
            <a:r>
              <a:rPr lang="it-IT" dirty="0"/>
              <a:t>indizione di concorsi di idee; </a:t>
            </a:r>
          </a:p>
          <a:p>
            <a:pPr marL="0" indent="0" algn="just">
              <a:buNone/>
            </a:pPr>
            <a:r>
              <a:rPr lang="it-IT" i="1" dirty="0"/>
              <a:t> b) </a:t>
            </a:r>
            <a:r>
              <a:rPr lang="it-IT" dirty="0"/>
              <a:t>definizione di piani di gestione; </a:t>
            </a:r>
          </a:p>
          <a:p>
            <a:pPr marL="0" indent="0" algn="just">
              <a:buNone/>
              <a:tabLst>
                <a:tab pos="122238" algn="l"/>
              </a:tabLst>
            </a:pPr>
            <a:r>
              <a:rPr lang="it-IT" i="1" dirty="0"/>
              <a:t> c) </a:t>
            </a:r>
            <a:r>
              <a:rPr lang="it-IT" dirty="0"/>
              <a:t>elaborazione di progetti definitivi o esecutivi, a partire dai progetti di </a:t>
            </a:r>
            <a:r>
              <a:rPr lang="it-IT" dirty="0" err="1"/>
              <a:t>fattibilita</a:t>
            </a:r>
            <a:r>
              <a:rPr lang="it-IT" dirty="0"/>
              <a:t>̀        tecnica ed economica e atti propedeutici.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389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 nel Mezzogiorno 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La dotazione complessiva del «Piano per la valorizzazione dei beni confiscati esemplari nel Mezzogiorno» è affidata all’Agenzia per la coesione territoriale.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Le </a:t>
            </a:r>
            <a:r>
              <a:rPr lang="it-IT" sz="2400" dirty="0" err="1"/>
              <a:t>modalita</a:t>
            </a:r>
            <a:r>
              <a:rPr lang="it-IT" sz="2400" dirty="0"/>
              <a:t>̀ di successive assegnazioni finanziarie saranno determinate all’atto dell’approvazione dello stesso ad esito di una ricognizione svolta dal Tavolo di indirizzo e verifica della strategia nazionale per la valorizzazione dei beni confiscati attraverso le politiche di coesione, nel rispetto del criterio normativo di riparto percentuale 80% al Mezzogiorno e del 20% al Centro Nord in relazione alla dotazione complessiva del FSC 2014-2020.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318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1023600" cy="9556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Beni Confiscati - Le risorse disponibili nel ciclo di programmazione 2021-27</a:t>
            </a:r>
            <a:endParaRPr lang="it-IT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320800"/>
            <a:ext cx="111252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 risorse finanziarie provenienti dall’Europa e dai fondi nazionali per il ciclo di programmazione 2021-2027 permettono di accelerare l’azione degli Enti locali per l’utilizzo sociale dei beni confiscati.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La realizzazione di interventi per il reimpiego dei beni sottratti alla criminalità organizzata a beneficio delle comunità locali, viene fortemente sostenuta dagli obiettivi strategici previsti dai principali strumenti finanziari disponibili in ambito nazionale, regionale e locale. </a:t>
            </a:r>
          </a:p>
          <a:p>
            <a:pPr marL="0" indent="0" algn="just">
              <a:buNone/>
            </a:pPr>
            <a:r>
              <a:rPr lang="it-IT" sz="2400" dirty="0">
                <a:effectLst/>
                <a:ea typeface="Times New Roman" panose="02020603050405020304" pitchFamily="18" charset="0"/>
              </a:rPr>
              <a:t>Le risorse UE e nazionali assegnate alla programmazione 2021-2027  rappresentano, quindi, concrete opportunità per creare l’interazione necessaria sui territori e definire un programma d’azione per la valorizzazione dei beni confiscati alla criminalità organizzata.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L’Accordo di Partenariato pone al centro degli Obiettivi di Policy OP4 (una Europa più sociale e inclusiva) e OP5 (una Europa più vicina ai cittadini), soluzioni di sviluppo che favoriscono l’uso sociale dei 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organizzata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: nei territori a maggiore concentrazione di beni confiscati alla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si auspica infatti la definizione di percorsi di rilancio sociale e  produttivo attraverso la valorizzazione di immobili significativi per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potenzialita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economiche e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simbolicita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centralita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della tematica “Beni Confiscati”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può essere declinata in diverse tipologie di intervento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, nell’ambito delle politiche sociali e sociosanitarie, della rigenerazione urbana, dello sviluppo turistico, agricolo e agroalimentare, culturale ed educativo, della tutela dell’ambiente e dei territori,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in coerenza con le strategie definite dai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Programmi Nazionali e Regionali previsti dall’Accordo di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Partnenariato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e dai Piani di Sviluppo e Coesione (PSC) messi a punto dal Fondo per lo Sviluppo e la Coesione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845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951" y="331671"/>
            <a:ext cx="11782098" cy="1325563"/>
          </a:xfrm>
        </p:spPr>
        <p:txBody>
          <a:bodyPr>
            <a:normAutofit/>
          </a:bodyPr>
          <a:lstStyle/>
          <a:p>
            <a:pPr algn="just"/>
            <a:r>
              <a:rPr lang="it-IT" sz="2700" b="1" dirty="0">
                <a:solidFill>
                  <a:srgbClr val="FF0000"/>
                </a:solidFill>
              </a:rPr>
              <a:t>STRATEGIA NAZIONALE PER LA VALORIZZAZIONE DEI BENI CONFISCATI ATTRAVERSO LE POLITICHE DI COESIONE - PIANO PER LA VALORIZZAZIONE DI BENI CONFISCATI ESEMPLARI E PRIMA ASSEGNAZIONE AL COMPLESSO «LA BALZANA»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4951" y="1940312"/>
            <a:ext cx="11148848" cy="43470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>
              <a:latin typeface="+mj-lt"/>
            </a:endParaRPr>
          </a:p>
          <a:p>
            <a:pPr marL="0" indent="0">
              <a:buNone/>
            </a:pPr>
            <a:r>
              <a:rPr lang="it-IT" sz="2400" dirty="0">
                <a:latin typeface="+mj-lt"/>
              </a:rPr>
              <a:t>Delibera </a:t>
            </a:r>
            <a:r>
              <a:rPr lang="it-IT" sz="2400" dirty="0" err="1">
                <a:latin typeface="+mj-lt"/>
              </a:rPr>
              <a:t>Cipess</a:t>
            </a:r>
            <a:r>
              <a:rPr lang="it-IT" sz="2400" dirty="0">
                <a:latin typeface="+mj-lt"/>
              </a:rPr>
              <a:t>  n. 48 del 24 Luglio 2019</a:t>
            </a:r>
          </a:p>
          <a:p>
            <a:pPr marL="0" indent="0">
              <a:buNone/>
            </a:pPr>
            <a:r>
              <a:rPr lang="it-IT" sz="2400" dirty="0"/>
              <a:t>L’Agenzia per la Coesione Territoriale ha assegnato l’importo di  circa 15 milioni alla stazione appaltante - a valere sulle risorse disponibili FSC 2014-2020 (7 milioni annualità 2020 e 8,114 milioni per l’annualità 2021 - per la copertura degli investimenti necessari per i lavori di urbanizzazione primaria e per la realizzazione di uffici, servizi pubblici e Istituto agrario per la prima fase del </a:t>
            </a:r>
            <a:r>
              <a:rPr lang="it-IT" sz="2400" b="1" dirty="0"/>
              <a:t>progetto di riqualificazione de «La Balzana»</a:t>
            </a:r>
            <a:r>
              <a:rPr lang="it-IT" sz="2400" dirty="0"/>
              <a:t>, iscritta nel patrimonio indisponibile del Comune di Santa Maria La Fossa (CE), concessa in comodato gratuito alla stazione appaltante </a:t>
            </a:r>
            <a:r>
              <a:rPr lang="it-IT" sz="2400" b="1" dirty="0"/>
              <a:t>«Consorzio comunale </a:t>
            </a:r>
            <a:r>
              <a:rPr lang="it-IT" sz="2400" b="1" dirty="0" err="1"/>
              <a:t>Agrorinasce</a:t>
            </a:r>
            <a:r>
              <a:rPr lang="it-IT" sz="2400" b="1" dirty="0"/>
              <a:t> </a:t>
            </a:r>
            <a:r>
              <a:rPr lang="it-IT" sz="2400" b="1" dirty="0" err="1"/>
              <a:t>s.c.a</a:t>
            </a:r>
            <a:r>
              <a:rPr lang="it-IT" sz="2400" b="1" dirty="0"/>
              <a:t> </a:t>
            </a:r>
            <a:r>
              <a:rPr lang="it-IT" sz="2400" b="1" dirty="0" err="1"/>
              <a:t>r.l</a:t>
            </a:r>
            <a:r>
              <a:rPr lang="it-IT" sz="2400" b="1" dirty="0"/>
              <a:t>.» per la realizzazione del «Parco agroalimentare dei prodotti tipici della Regione Campania»</a:t>
            </a:r>
          </a:p>
        </p:txBody>
      </p:sp>
    </p:spTree>
    <p:extLst>
      <p:ext uri="{BB962C8B-B14F-4D97-AF65-F5344CB8AC3E}">
        <p14:creationId xmlns:p14="http://schemas.microsoft.com/office/powerpoint/2010/main" val="1687292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61244"/>
            <a:ext cx="11026422" cy="1072446"/>
          </a:xfrm>
        </p:spPr>
        <p:txBody>
          <a:bodyPr>
            <a:noAutofit/>
          </a:bodyPr>
          <a:lstStyle/>
          <a:p>
            <a:pPr algn="ctr"/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 PNRR  - Progetti per la valorizzazione dei beni confiscati alle mafie  -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Missione 5 Componente 3 Interventi speciali per la coesione territoriale 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1" y="1433690"/>
            <a:ext cx="11142132" cy="5294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L’Avviso - pubblicato il 23 novembre 2021 e chiuso il 22 Aprile 2022 - ha lo scopo di individuare, mediante procedura valutativa selettiva con graduatoria, proposte progettuali finalizzate al recupero, </a:t>
            </a:r>
            <a:r>
              <a:rPr lang="it-IT" sz="2400" dirty="0" err="1"/>
              <a:t>ri</a:t>
            </a:r>
            <a:r>
              <a:rPr lang="it-IT" sz="2400" dirty="0"/>
              <a:t>-funzionalizzazione e valorizzazione di beni confiscati alla </a:t>
            </a:r>
            <a:r>
              <a:rPr lang="it-IT" sz="2400" dirty="0" err="1"/>
              <a:t>criminalita</a:t>
            </a:r>
            <a:r>
              <a:rPr lang="it-IT" sz="2400" dirty="0"/>
              <a:t>̀ organizzata, attraverso opere di demolizione e ricostruzione, di ristrutturazione e/o adeguamento per le </a:t>
            </a:r>
            <a:r>
              <a:rPr lang="it-IT" sz="2400" dirty="0" err="1"/>
              <a:t>finalita</a:t>
            </a:r>
            <a:r>
              <a:rPr lang="it-IT" sz="2400" dirty="0"/>
              <a:t>̀ prescritte nel decreto di destinazione, ex art. 47, comma 2, del </a:t>
            </a:r>
            <a:r>
              <a:rPr lang="it-IT" sz="2400" dirty="0" err="1"/>
              <a:t>D.Lgs.</a:t>
            </a:r>
            <a:r>
              <a:rPr lang="it-IT" sz="2400" dirty="0"/>
              <a:t> n. 159/2011, per la restituzione alla </a:t>
            </a:r>
            <a:r>
              <a:rPr lang="it-IT" sz="2400" dirty="0" err="1"/>
              <a:t>collettivita</a:t>
            </a:r>
            <a:r>
              <a:rPr lang="it-IT" sz="2400" dirty="0"/>
              <a:t>̀ ed il reinserimento di tali beni nel circuito legale dei territori di appartenenza. </a:t>
            </a:r>
          </a:p>
          <a:p>
            <a:pPr marL="0" indent="0" algn="just">
              <a:buNone/>
            </a:pPr>
            <a:r>
              <a:rPr lang="it-IT" sz="2400" dirty="0"/>
              <a:t>Le risorse oggetto dell’Avviso ammontano complessivamente a 250 mln di euro, da destinare alla realizzazione di almeno 200 proposte progettuali per la riqualificazione di intere aree o per la valorizzazione di beni confiscati alle mafie a beneficio della </a:t>
            </a:r>
            <a:r>
              <a:rPr lang="it-IT" sz="2400" dirty="0" err="1"/>
              <a:t>collettivita</a:t>
            </a:r>
            <a:r>
              <a:rPr lang="it-IT" sz="2400" dirty="0"/>
              <a:t>̀ e delle nuove generazioni nelle otto Regioni del Mezzogiorno (Abruzzo, Basilicata, Calabria, Campania, Molise, Puglia, Sardegna e Sicilia).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3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3556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61244"/>
            <a:ext cx="11026422" cy="107244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PNRR  - Progetti per la valorizzazione dei beni confiscati alle mafie  -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Missione 5 Componente 3 Interventi speciali per la coesione territoriale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1" y="1433690"/>
            <a:ext cx="11142132" cy="5294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Il bando del PNRR ha consentito di elaborare nuovi progetti che qualora non riuscissero a essere immediatamente finanziati per l'esaurimento delle risorse messe a disposizione dal PNRR, </a:t>
            </a:r>
            <a:r>
              <a:rPr lang="it-IT" sz="2400" b="1" dirty="0"/>
              <a:t>potranno comunque essere ripresentati alle iniziative promosse nell'ambito della programmazione 2021-2027 dei Fondi strutturali europei o del Fondo nazionale per lo Sviluppo e la Coesione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r>
              <a:rPr lang="it-IT" sz="2400" dirty="0"/>
              <a:t>Il decreto-legge 'PNRR 2', recentemente approvato dal Consiglio dei ministri, prevede una norma che finanzia le </a:t>
            </a:r>
            <a:r>
              <a:rPr lang="it-IT" sz="2400" b="1" dirty="0"/>
              <a:t>spese iniziali di gestione</a:t>
            </a:r>
            <a:r>
              <a:rPr lang="it-IT" sz="2400" dirty="0"/>
              <a:t> dei beni che risulteranno vincitori del presente bando, con una dotazione iniziale pari a 2 milioni di euro per l'anno 2022.</a:t>
            </a:r>
          </a:p>
          <a:p>
            <a:pPr marL="0" indent="0">
              <a:buNone/>
            </a:pPr>
            <a:r>
              <a:rPr lang="it-IT" sz="2400" dirty="0"/>
              <a:t>Sono state </a:t>
            </a:r>
            <a:r>
              <a:rPr lang="it-IT" sz="2400" b="1" dirty="0"/>
              <a:t>588</a:t>
            </a:r>
            <a:r>
              <a:rPr lang="it-IT" sz="2400" dirty="0"/>
              <a:t> le domande per accedere alle risorse messe a disposizione dal Piano Nazionale di Ripresa e Resilienza per la valorizzazione di beni confiscati alla mafia nel Mezzogiorno. Nel dettaglio, </a:t>
            </a:r>
            <a:r>
              <a:rPr lang="it-IT" sz="2400" b="1" dirty="0"/>
              <a:t>528 richieste riguardano l'avviso pubblico dal valore di 250 milioni di euro</a:t>
            </a:r>
            <a:r>
              <a:rPr lang="it-IT" sz="2400" dirty="0"/>
              <a:t>, mentre </a:t>
            </a:r>
            <a:r>
              <a:rPr lang="it-IT" sz="2400" b="1" dirty="0"/>
              <a:t>60 domande sono rivolte alla partecipazione alla procedura negoziata che assegnerà ulteriori 50 milioni di euro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30562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61244"/>
            <a:ext cx="11026422" cy="107244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PNRR - Progetti per la valorizzazione dei beni confiscati alle mafie  -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Missione 5 Componente 3 Interventi speciali per la coesione territoriale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CD39489-AFEB-1D4D-BAC8-979E51A5B6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213652"/>
              </p:ext>
            </p:extLst>
          </p:nvPr>
        </p:nvGraphicFramePr>
        <p:xfrm>
          <a:off x="1706138" y="1668660"/>
          <a:ext cx="8151541" cy="3931920"/>
        </p:xfrm>
        <a:graphic>
          <a:graphicData uri="http://schemas.openxmlformats.org/drawingml/2006/table">
            <a:tbl>
              <a:tblPr/>
              <a:tblGrid>
                <a:gridCol w="1836139">
                  <a:extLst>
                    <a:ext uri="{9D8B030D-6E8A-4147-A177-3AD203B41FA5}">
                      <a16:colId xmlns:a16="http://schemas.microsoft.com/office/drawing/2014/main" val="853808769"/>
                    </a:ext>
                  </a:extLst>
                </a:gridCol>
                <a:gridCol w="2105134">
                  <a:extLst>
                    <a:ext uri="{9D8B030D-6E8A-4147-A177-3AD203B41FA5}">
                      <a16:colId xmlns:a16="http://schemas.microsoft.com/office/drawing/2014/main" val="985881719"/>
                    </a:ext>
                  </a:extLst>
                </a:gridCol>
                <a:gridCol w="2105134">
                  <a:extLst>
                    <a:ext uri="{9D8B030D-6E8A-4147-A177-3AD203B41FA5}">
                      <a16:colId xmlns:a16="http://schemas.microsoft.com/office/drawing/2014/main" val="797983735"/>
                    </a:ext>
                  </a:extLst>
                </a:gridCol>
                <a:gridCol w="2105134">
                  <a:extLst>
                    <a:ext uri="{9D8B030D-6E8A-4147-A177-3AD203B41FA5}">
                      <a16:colId xmlns:a16="http://schemas.microsoft.com/office/drawing/2014/main" val="183387918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r>
                        <a:rPr lang="it-IT" b="1">
                          <a:effectLst/>
                        </a:rPr>
                        <a:t>Regioni</a:t>
                      </a:r>
                      <a:endParaRPr lang="it-IT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>
                          <a:effectLst/>
                        </a:rPr>
                        <a:t>Avviso pubblico</a:t>
                      </a:r>
                      <a:endParaRPr lang="it-IT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>
                          <a:effectLst/>
                        </a:rPr>
                        <a:t>Procedura negoziata</a:t>
                      </a:r>
                      <a:endParaRPr lang="it-IT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>
                          <a:effectLst/>
                        </a:rPr>
                        <a:t>Totale domande</a:t>
                      </a:r>
                      <a:endParaRPr lang="it-IT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3442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it-IT">
                          <a:effectLst/>
                        </a:rPr>
                        <a:t>Abruzzo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4658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it-IT">
                          <a:effectLst/>
                        </a:rPr>
                        <a:t>Basilicata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1880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it-IT">
                          <a:effectLst/>
                        </a:rPr>
                        <a:t>Calabria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121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128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805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rgbClr val="FF0000"/>
                          </a:solidFill>
                          <a:effectLst/>
                        </a:rPr>
                        <a:t>Campania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>
                          <a:solidFill>
                            <a:srgbClr val="FF0000"/>
                          </a:solidFill>
                          <a:effectLst/>
                        </a:rPr>
                        <a:t>145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  <a:effectLst/>
                        </a:rPr>
                        <a:t>163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2831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it-IT">
                          <a:effectLst/>
                        </a:rPr>
                        <a:t>Molise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effectLst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4345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it-IT">
                          <a:effectLst/>
                        </a:rPr>
                        <a:t>Puglia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83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effectLst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effectLst/>
                        </a:rPr>
                        <a:t>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3649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it-IT">
                          <a:effectLst/>
                        </a:rPr>
                        <a:t>Sardegna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effectLst/>
                        </a:rPr>
                        <a:t>  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7448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it-IT">
                          <a:effectLst/>
                        </a:rPr>
                        <a:t>Sicilia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effectLst/>
                        </a:rPr>
                        <a:t>155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effectLst/>
                        </a:rPr>
                        <a:t>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effectLst/>
                        </a:rPr>
                        <a:t>174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4029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it-IT" b="1">
                          <a:effectLst/>
                        </a:rPr>
                        <a:t>TOTALE</a:t>
                      </a:r>
                      <a:endParaRPr lang="it-IT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>
                          <a:effectLst/>
                        </a:rPr>
                        <a:t>528</a:t>
                      </a:r>
                      <a:endParaRPr lang="it-IT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effectLst/>
                        </a:rPr>
                        <a:t>60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effectLst/>
                        </a:rPr>
                        <a:t>588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53472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A6DE9D3-C925-0C43-89EF-91C9E0B0A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2526" y="-4460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0" i="0" u="none" strike="noStrike" cap="none" normalizeH="0" baseline="0">
                <a:ln>
                  <a:noFill/>
                </a:ln>
                <a:solidFill>
                  <a:srgbClr val="1C2024"/>
                </a:solidFill>
                <a:effectLst/>
                <a:latin typeface="Titillium Web" pitchFamily="2" charset="77"/>
              </a:rPr>
              <a:t>   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290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1" y="293511"/>
            <a:ext cx="10721621" cy="1072446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16 aprile 2012 n. 7 e </a:t>
            </a:r>
            <a:r>
              <a:rPr lang="it-IT" sz="2800" b="1" dirty="0" err="1">
                <a:solidFill>
                  <a:srgbClr val="FF0000"/>
                </a:solidFill>
              </a:rPr>
              <a:t>ss.mm.ii</a:t>
            </a:r>
            <a:r>
              <a:rPr lang="it-IT" sz="2800" b="1" dirty="0">
                <a:solidFill>
                  <a:srgbClr val="FF0000"/>
                </a:solidFill>
              </a:rPr>
              <a:t>. </a:t>
            </a:r>
            <a:br>
              <a:rPr lang="it-IT" sz="2800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365957"/>
            <a:ext cx="11142132" cy="52944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400" b="1" dirty="0"/>
              <a:t>Nuovi interventi per la valorizzazione ei beni sequestrati e confiscati alla C.O.</a:t>
            </a:r>
          </a:p>
          <a:p>
            <a:pPr marL="0" indent="0">
              <a:buNone/>
            </a:pPr>
            <a:r>
              <a:rPr lang="it-IT" sz="2400" b="1" dirty="0"/>
              <a:t>Art. 1 Oggetto e Finalità </a:t>
            </a:r>
          </a:p>
          <a:p>
            <a:pPr marL="0" indent="0">
              <a:buNone/>
            </a:pPr>
            <a:r>
              <a:rPr lang="it-IT" sz="2400" dirty="0"/>
              <a:t>Per favorire il pieno riutilizzo dei beni confiscati alla criminalità organizzata, la Regione, nel rispetto di quanto determinato dalla normativa vigente in materia, sostiene e favorisce la restituzione alla comunità del patrimonio sottratto alle mafie.</a:t>
            </a:r>
          </a:p>
          <a:p>
            <a:pPr marL="0" indent="0">
              <a:buNone/>
            </a:pPr>
            <a:r>
              <a:rPr lang="it-IT" sz="2400" dirty="0"/>
              <a:t>La presente legge detta disposizioni per favorire la realizzazione di progetti di riutilizzo sociale dei beni confiscati presenti sul territorio regionale, qualificati e diversificati, sostenibili nel tempo e capaci di favorire positive ricadute sociali, economiche e occupazionali attraverso la definizione e la strutturazione di reti e distretti di economia sociale e solidale.</a:t>
            </a:r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r>
              <a:rPr lang="it-IT" sz="2400" b="1" dirty="0"/>
              <a:t>Art. 3 bis</a:t>
            </a:r>
            <a:r>
              <a:rPr lang="it-IT" sz="2400" dirty="0"/>
              <a:t> </a:t>
            </a:r>
            <a:r>
              <a:rPr lang="it-IT" sz="2400" b="1" dirty="0"/>
              <a:t>Programmazione annuale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Nel quadro della pianificazione di cui all’articolo 3, entro il 30 aprile di ciascun anno, la Giunta regionale, sentite le competenti commissioni consiliari permanenti e speciali, adotta il Programma annuale degli interventi per la valorizzazione dei beni confiscati, di seguito denominato Programma annuale.</a:t>
            </a:r>
          </a:p>
          <a:p>
            <a:pPr marL="0" indent="0">
              <a:buNone/>
            </a:pPr>
            <a:r>
              <a:rPr lang="it-IT" sz="2400" dirty="0"/>
              <a:t>Il Programma annuale tiene conto ed è redatto anche in sinergia con i Piani di Zona d’Ambito per meglio garantire la funzione sociale di riutilizzo dei beni confiscati.</a:t>
            </a:r>
          </a:p>
          <a:p>
            <a:pPr marL="0" indent="0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945435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3822" y="293511"/>
            <a:ext cx="10541000" cy="1072446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16 aprile 2012 n. 7 e </a:t>
            </a:r>
            <a:r>
              <a:rPr lang="it-IT" sz="2800" b="1" dirty="0" err="1">
                <a:solidFill>
                  <a:srgbClr val="FF0000"/>
                </a:solidFill>
              </a:rPr>
              <a:t>ss.mm.ii</a:t>
            </a:r>
            <a:r>
              <a:rPr lang="it-IT" sz="2800" b="1" dirty="0">
                <a:solidFill>
                  <a:srgbClr val="FF0000"/>
                </a:solidFill>
              </a:rPr>
              <a:t>. </a:t>
            </a: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365957"/>
            <a:ext cx="11142132" cy="52944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2400" b="1" dirty="0"/>
              <a:t>Art. 4 Fondo unico per i beni confiscati</a:t>
            </a:r>
          </a:p>
          <a:p>
            <a:pPr marL="0" indent="0">
              <a:buNone/>
            </a:pPr>
            <a:r>
              <a:rPr lang="it-IT" sz="2600" dirty="0"/>
              <a:t>È istituito il Fondo unico per i beni confiscati, di seguito denominato Fondo, ripartito in tre </a:t>
            </a:r>
            <a:r>
              <a:rPr lang="it-IT" sz="2600" dirty="0" err="1"/>
              <a:t>macroaree</a:t>
            </a:r>
            <a:r>
              <a:rPr lang="it-IT" sz="2600" dirty="0"/>
              <a:t> funzionali ciascuna delle quali denominata Azione:</a:t>
            </a:r>
          </a:p>
          <a:p>
            <a:r>
              <a:rPr lang="it-IT" sz="2600" dirty="0"/>
              <a:t>Azione per le ristrutturazioni, sostiene programmi e progetti di ristrutturazione funzionale degli immobili confiscati alla criminalità organizzata già trasferiti al patrimonio indisponibile dei Comuni, cui gli stessi, in forma singola o consortile, possono accedere, a seguito di procedura ad evidenza pubblica predisposta dalla Regione Campania a condizione di aver adempiuto a tutte le previsioni indicate dalla normativa di specie sui beni confiscati, innanzitutto la pubblicazione sul proprio sito istituzionale dei beni confiscati effettivamente trasferiti al proprio patrimonio;</a:t>
            </a:r>
          </a:p>
          <a:p>
            <a:r>
              <a:rPr lang="it-IT" sz="2600" dirty="0"/>
              <a:t>Azione per le start-up, sostiene nuovi programmi e progetti di innovazione sociale ed economia sociale da realizzare sui beni confiscati e promossi da cooperative e associazioni composte almeno per il 60 per cento da persone di età non superiore ai 40 anni. Non possono accedere a questa azione gli enti pubblici, neppure in forma consortile;</a:t>
            </a:r>
          </a:p>
          <a:p>
            <a:r>
              <a:rPr lang="it-IT" sz="2600" dirty="0"/>
              <a:t>Azione per la valorizzazione delle attività di riutilizzo sociale dei beni confiscati, sostiene il rafforzamento, l'ampliamento e l’internazionalizzazione di attività in essere sui beni confiscati alla criminalità organizzata, già assegnati ed effettivamente riutilizzati per scopi sociali e di pubblica utilità, così da garantire un più efficace utilizzo del bene confiscato ed assegnato. Accedono a questa azione i soggetti che, nel rispetto della normativa vigente, hanno ricevuto in concessione i beni confiscati assegnati agli enti territoriali, nonché le cooperative e le associazioni che promuovono eventi e manifestazioni il cui obiettivo specifico è la valorizzazione del patrimonio costituito dai beni confiscati alla criminalità organizzata. Non possono accedere a questa azione gli enti pubblici, neppure in forma consortile.</a:t>
            </a:r>
          </a:p>
          <a:p>
            <a:endParaRPr lang="it-IT" sz="2400" dirty="0"/>
          </a:p>
          <a:p>
            <a:pPr marL="0" indent="0" algn="just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485929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3822" y="293511"/>
            <a:ext cx="10541000" cy="1072446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16 aprile 2012 n. 7 e </a:t>
            </a:r>
            <a:r>
              <a:rPr lang="it-IT" sz="2800" b="1" dirty="0" err="1">
                <a:solidFill>
                  <a:srgbClr val="FF0000"/>
                </a:solidFill>
              </a:rPr>
              <a:t>ss.mm.ii</a:t>
            </a:r>
            <a:r>
              <a:rPr lang="it-IT" sz="2800" b="1" dirty="0">
                <a:solidFill>
                  <a:srgbClr val="FF0000"/>
                </a:solidFill>
              </a:rPr>
              <a:t>. </a:t>
            </a: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365957"/>
            <a:ext cx="11142132" cy="50663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600" b="1" dirty="0"/>
              <a:t>Art. 6 Osservatorio regionale sull'utilizzo dei beni confiscati</a:t>
            </a:r>
          </a:p>
          <a:p>
            <a:pPr marL="0" indent="0">
              <a:buNone/>
            </a:pPr>
            <a:r>
              <a:rPr lang="it-IT" sz="2600" dirty="0"/>
              <a:t>È istituito, l'Osservatorio regionale sull'utilizzo dei beni confiscati alla criminalità organizzata. L'Osservatorio ha funzione di promozione, consultazione e supporto delle attività di programmazione, monitoraggio e controllo nelle azioni di valorizzazione dell'utilizzo dei beni confiscati.</a:t>
            </a:r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b="1" dirty="0"/>
              <a:t>Art. 6 bis</a:t>
            </a:r>
            <a:r>
              <a:rPr lang="it-IT" sz="2600" dirty="0"/>
              <a:t> </a:t>
            </a:r>
            <a:r>
              <a:rPr lang="it-IT" sz="2600" b="1" dirty="0"/>
              <a:t>Conferenza annuale</a:t>
            </a:r>
          </a:p>
          <a:p>
            <a:pPr marL="0" indent="0">
              <a:buNone/>
            </a:pPr>
            <a:r>
              <a:rPr lang="it-IT" sz="2600" dirty="0"/>
              <a:t>La Commissione consiliare speciale competente e la Giunta regionale, d’intesa, organizzano, entro il 30 novembre di ciascun anno, la Conferenza regionale sui beni confiscati, quale momento pubblico di confronto e dibattito sull’attuazione degli obiettivi di cui all’articolo 2.</a:t>
            </a:r>
          </a:p>
          <a:p>
            <a:pPr marL="0" indent="0">
              <a:buNone/>
            </a:pPr>
            <a:r>
              <a:rPr lang="it-IT" sz="2600" dirty="0"/>
              <a:t>La Giunta regionale e l’Osservatorio di cui all’articolo 6 presentano nella Conferenza di cui al comma 1 una relazione sullo stato di attuazione della presente legge, delle iniziative contenute nel Piano triennale di cui all’articolo 3 e nel Programma annuale di cui all’articolo 3-bis.</a:t>
            </a:r>
          </a:p>
          <a:p>
            <a:pPr marL="0" indent="0" algn="just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424271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248937"/>
            <a:ext cx="11734800" cy="53155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6000" b="1" dirty="0"/>
              <a:t>Modelli e format</a:t>
            </a:r>
            <a:endParaRPr lang="it-IT" sz="6000" dirty="0"/>
          </a:p>
          <a:p>
            <a:pPr marL="0" indent="0">
              <a:buNone/>
            </a:pPr>
            <a:r>
              <a:rPr lang="it-IT" sz="6000" dirty="0"/>
              <a:t>Nella sezione sono proposti alcuni Modelli e Format, di immediato utilizzo, in grado di guidare le amministrazioni nella elaborazione di  Bandi, negli adempimenti in materia di trasparenza e pubblicazione dei dati sui beni confiscati trasferiti al patrimonio del Comune </a:t>
            </a:r>
          </a:p>
          <a:p>
            <a:pPr marL="0" indent="0">
              <a:buNone/>
            </a:pPr>
            <a:r>
              <a:rPr lang="it-IT" sz="6000" dirty="0"/>
              <a:t>Sono inclusi Format per l’ottenimento delle credenziali per l’accesso alla piattaforma Open Regio, </a:t>
            </a:r>
            <a:r>
              <a:rPr lang="it-IT" sz="6000" dirty="0" err="1"/>
              <a:t>tool</a:t>
            </a:r>
            <a:r>
              <a:rPr lang="it-IT" sz="6000" dirty="0"/>
              <a:t> specifici interattivi per la valutazione dello stato del Bene e della sua potenziale </a:t>
            </a:r>
            <a:r>
              <a:rPr lang="it-IT" sz="6000" dirty="0" err="1"/>
              <a:t>destinabilità</a:t>
            </a:r>
            <a:r>
              <a:rPr lang="it-IT" sz="6000" dirty="0"/>
              <a:t>.</a:t>
            </a:r>
          </a:p>
          <a:p>
            <a:pPr marL="0" indent="0">
              <a:buNone/>
            </a:pPr>
            <a:r>
              <a:rPr lang="it-IT" sz="6000" dirty="0"/>
              <a:t>I modelli e i format proposti costituiscono un riferimento non vincolante, dal quale le Amministrazioni possono ovviamente discostarsi, anche tenuto conto della propria organizzazione e delle specifiche peculiarità dei diversi territori.</a:t>
            </a:r>
            <a:endParaRPr lang="it-IT" sz="6000" b="1" dirty="0"/>
          </a:p>
          <a:p>
            <a:pPr marL="0" indent="0">
              <a:buNone/>
            </a:pPr>
            <a:r>
              <a:rPr lang="it-IT" sz="5100" b="1" dirty="0"/>
              <a:t>Accreditamento</a:t>
            </a:r>
          </a:p>
          <a:p>
            <a:pPr marL="0" indent="0">
              <a:buNone/>
            </a:pPr>
            <a:r>
              <a:rPr lang="it-IT" sz="5400" dirty="0"/>
              <a:t>Nella sezione del sito istituzionale denominata “OPEN RE.G.I.O., sarà possibile consultare una serie di dati e reportistica disponibili nella sottosezione “</a:t>
            </a:r>
            <a:r>
              <a:rPr lang="it-IT" sz="5400" dirty="0" err="1"/>
              <a:t>Infoweb</a:t>
            </a:r>
            <a:r>
              <a:rPr lang="it-IT" sz="5400" dirty="0"/>
              <a:t> beni confiscati”</a:t>
            </a:r>
            <a:br>
              <a:rPr lang="it-IT" sz="5400" dirty="0"/>
            </a:br>
            <a:r>
              <a:rPr lang="it-IT" sz="5400" b="1" dirty="0"/>
              <a:t>al seguente link:</a:t>
            </a:r>
            <a:r>
              <a:rPr lang="it-IT" sz="5400" dirty="0"/>
              <a:t> </a:t>
            </a:r>
            <a:r>
              <a:rPr lang="it-IT" b="1" dirty="0">
                <a:hlinkClick r:id="rId2"/>
              </a:rPr>
              <a:t>https://openregio.anbsc.it/statistiche</a:t>
            </a:r>
            <a:r>
              <a:rPr lang="it-IT" sz="5400" b="1" dirty="0"/>
              <a:t>.</a:t>
            </a:r>
            <a:br>
              <a:rPr lang="it-IT" sz="5400" b="1" dirty="0"/>
            </a:br>
            <a:r>
              <a:rPr lang="it-IT" sz="5400" dirty="0"/>
              <a:t>Inoltre, i Comuni, accedendo alla sottosezione “Area Enti e P.A.” di cui</a:t>
            </a:r>
            <a:br>
              <a:rPr lang="it-IT" sz="5400" dirty="0"/>
            </a:br>
            <a:r>
              <a:rPr lang="it-IT" sz="5400" b="1" dirty="0"/>
              <a:t>al seguente link:</a:t>
            </a:r>
            <a:r>
              <a:rPr lang="it-IT" sz="5400" dirty="0"/>
              <a:t> </a:t>
            </a:r>
            <a:r>
              <a:rPr lang="it-IT" b="1" dirty="0">
                <a:hlinkClick r:id="rId3"/>
              </a:rPr>
              <a:t>https://openregio.anbsc.it/users/area_enti</a:t>
            </a:r>
            <a:r>
              <a:rPr lang="it-IT" sz="5400" dirty="0"/>
              <a:t>, potranno accreditarsi alla piattaforma per poter visualizzare ulteriori e specifiche informazioni afferenti le procedure e i beni presenti sul territorio amministrato.</a:t>
            </a:r>
            <a:br>
              <a:rPr lang="it-IT" sz="5400" dirty="0"/>
            </a:br>
            <a:endParaRPr lang="it-IT" sz="2400" dirty="0"/>
          </a:p>
          <a:p>
            <a:pPr algn="just"/>
            <a:endParaRPr lang="it-IT" sz="22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7871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667066" cy="56706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Trasparenza</a:t>
            </a:r>
          </a:p>
          <a:p>
            <a:pPr marL="0" indent="0">
              <a:buNone/>
            </a:pPr>
            <a:r>
              <a:rPr lang="it-IT" sz="9600" dirty="0"/>
              <a:t>Il </a:t>
            </a:r>
            <a:r>
              <a:rPr lang="it-IT" sz="9600" dirty="0" err="1"/>
              <a:t>D.Lgs.</a:t>
            </a:r>
            <a:r>
              <a:rPr lang="it-IT" sz="9600" dirty="0"/>
              <a:t> n. 159/2011, istitutivo del Codice Antimafia, all’art. 48 dispone che i beni immobili confiscati alla criminalità organizzata sono trasferiti dall’ANBSC – per finalità istituzionali o sociali ovvero economiche, con vincolo di reimpiego dei proventi per finalità sociali – in via prioritaria, al patrimonio indisponibile del Comune ove l’immobile è sito, ovvero al patrimonio indisponibile della Provincia, della Città Metropolitana o della Regione.</a:t>
            </a:r>
          </a:p>
          <a:p>
            <a:pPr marL="0" indent="0">
              <a:buNone/>
            </a:pPr>
            <a:r>
              <a:rPr lang="it-IT" sz="9600" b="1" dirty="0"/>
              <a:t>Gli enti assegnatari dei beni sono tenut</a:t>
            </a:r>
            <a:r>
              <a:rPr lang="it-IT" sz="9600" dirty="0"/>
              <a:t>i, ai sensi dell’art. 48, comma 3, </a:t>
            </a:r>
            <a:r>
              <a:rPr lang="it-IT" sz="9600" dirty="0" err="1"/>
              <a:t>lett</a:t>
            </a:r>
            <a:r>
              <a:rPr lang="it-IT" sz="9600" dirty="0"/>
              <a:t>. c, </a:t>
            </a:r>
            <a:r>
              <a:rPr lang="it-IT" sz="9600" b="1" dirty="0"/>
              <a:t>a formare un apposito elenco dei beni confiscati ad essi trasferiti da rendere pubblico con adeguate forme e in modo permanente nel sito internet istituzionale dell’Ente</a:t>
            </a:r>
            <a:r>
              <a:rPr lang="it-IT" sz="9600" dirty="0"/>
              <a:t>. L’elenco deve contenere i dati concernenti la consistenza, la destinazione e l’utilizzazione dei beni nonché, in caso di assegnazione a terzi, i dati identificativi del concessionario e gli estremi, l’oggetto e la durata dell’atto di concessione.</a:t>
            </a:r>
          </a:p>
          <a:p>
            <a:pPr marL="0" indent="0">
              <a:buNone/>
            </a:pPr>
            <a:r>
              <a:rPr lang="it-IT" sz="9600" b="1" dirty="0"/>
              <a:t>La mancata pubblicazione comporta responsabilità dirigenziale ai sensi dell’articolo 46 del </a:t>
            </a:r>
            <a:r>
              <a:rPr lang="it-IT" sz="9600" b="1" dirty="0" err="1"/>
              <a:t>D.Lgs</a:t>
            </a:r>
            <a:r>
              <a:rPr lang="it-IT" sz="9600" b="1" dirty="0"/>
              <a:t> 14 marzo 2013, n. 33 </a:t>
            </a:r>
            <a:r>
              <a:rPr lang="it-IT" sz="9600" dirty="0"/>
              <a:t>“Riordino della disciplina riguardante il diritto di accesso civico e gli obblighi di pubblicità, trasparenza e diffusione di informazioni da parte delle pubbliche amministrazioni.” Nel richiamare i principi di pertinenza, completezza e non eccedenza per il trattamento dei dati da pubblicare e il bilanciamento dell’obbligo di pubblicazione con le ragioni di sicurezza eventualmente correlate alla tipologia di utilizzazione del bene (es. case rifugio), </a:t>
            </a:r>
            <a:r>
              <a:rPr lang="it-IT" sz="9600" b="1" dirty="0"/>
              <a:t>si mette a disposizione un modello/schema personalizzabile e utilizzabile per la formazione dei predetti elenchi</a:t>
            </a:r>
            <a:r>
              <a:rPr lang="it-IT" sz="9600" dirty="0"/>
              <a:t>. </a:t>
            </a:r>
            <a:r>
              <a:rPr lang="it-IT" sz="9600" dirty="0">
                <a:hlinkClick r:id="rId2"/>
              </a:rPr>
              <a:t>Modello_elenco_ex_art.48_co3_lett c_CAM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1010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6706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400" b="1" dirty="0"/>
              <a:t>Aspetti normativi e giurisprudenziali</a:t>
            </a:r>
          </a:p>
          <a:p>
            <a:pPr marL="0" indent="0">
              <a:buNone/>
            </a:pPr>
            <a:r>
              <a:rPr lang="it-IT" sz="4400" dirty="0"/>
              <a:t>La sezione include informazioni e riferimenti normativi di particolare interesse per gli Enti locali, nonché le leggi regionali per la valorizzazione e il riutilizzo dei beni confiscati alla </a:t>
            </a:r>
            <a:r>
              <a:rPr lang="it-IT" sz="4400" dirty="0" err="1"/>
              <a:t>criminalita</a:t>
            </a:r>
            <a:r>
              <a:rPr lang="it-IT" sz="4400" dirty="0"/>
              <a:t>̀ organizzata. Contiene altresì contributi tecnici suscettibili di guidare e semplificare l’operato dell’amministrazione su temi e problematiche di interesse in tema di riutilizzo di immobili confiscati</a:t>
            </a:r>
          </a:p>
          <a:p>
            <a:pPr marL="0" indent="0">
              <a:buNone/>
            </a:pPr>
            <a:r>
              <a:rPr lang="it-IT" sz="4400" b="1" dirty="0"/>
              <a:t>Risorse finanziarie regionali nazionali ed europee</a:t>
            </a:r>
          </a:p>
          <a:p>
            <a:pPr marL="0" indent="0">
              <a:buNone/>
            </a:pPr>
            <a:r>
              <a:rPr lang="it-IT" sz="4400" dirty="0"/>
              <a:t>La sezione include informazioni sui finanziamenti disponibili in ambito locale/regionale (bandi, avvisi), nazionale ed europeo </a:t>
            </a:r>
          </a:p>
          <a:p>
            <a:pPr marL="0" indent="0">
              <a:buNone/>
            </a:pPr>
            <a:r>
              <a:rPr lang="it-IT" sz="4400" b="1" dirty="0"/>
              <a:t>Strategia Nazionale per la Valorizzazione dei Beni Confiscati attraverso le Politiche di Coesione</a:t>
            </a:r>
          </a:p>
          <a:p>
            <a:pPr marL="0" indent="0">
              <a:buNone/>
            </a:pPr>
            <a:r>
              <a:rPr lang="it-IT" sz="4400" dirty="0"/>
              <a:t>L’Agenzia Nazionale per i Beni Sequestrati e Confiscati ha definito in collaborazione con il Dipartimento per le politiche di coesione della Presidenza del Consiglio dei Ministri una strategia nazionale per la valorizzazione dei beni e delle aziende confiscate alla </a:t>
            </a:r>
            <a:r>
              <a:rPr lang="it-IT" sz="4400" dirty="0" err="1"/>
              <a:t>criminalita</a:t>
            </a:r>
            <a:r>
              <a:rPr lang="it-IT" sz="4400" dirty="0"/>
              <a:t>̀ organizzata, approvata dal CIPE e dalla Conferenza permanente Stato – Regioni.  I soggetti titolari di programmi cofinanziati dai Fondi comunitari  in coerenza con la citata strategia, pianificano, di concerto con l’ANBSC specifiche azioni volte alla valorizzazione dei beni nell’ambito dei POR Regionali e PON Nazionali.</a:t>
            </a:r>
          </a:p>
          <a:p>
            <a:pPr marL="0" indent="0">
              <a:buNone/>
            </a:pPr>
            <a:r>
              <a:rPr lang="it-IT" sz="5100" dirty="0"/>
              <a:t>La sezione include documenti di riferimento per l’attuazione  della Strategia nazionale e i </a:t>
            </a:r>
            <a:r>
              <a:rPr lang="it-IT" sz="5100" b="1" dirty="0">
                <a:hlinkClick r:id="rId2"/>
              </a:rPr>
              <a:t>Piani strategici delle singole Regioni </a:t>
            </a:r>
            <a:endParaRPr lang="it-IT" sz="5100" dirty="0"/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0413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0EDD5-70B4-5D4E-86D4-EF7CA95B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412627"/>
            <a:ext cx="11685320" cy="96491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Risorse finanziarie delle politiche di coesione per il periodo di programmazione 2021-2027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20DAF50-AB66-1A4A-A442-89A6FDDE05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714" y="1484416"/>
            <a:ext cx="11813259" cy="504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91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4957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PNRR</a:t>
            </a:r>
          </a:p>
          <a:p>
            <a:pPr marL="0" indent="0">
              <a:buNone/>
            </a:pPr>
            <a:r>
              <a:rPr lang="it-IT" dirty="0"/>
              <a:t>Rassegna  dei Bandi e Avvisi  di interesse per  la </a:t>
            </a:r>
            <a:r>
              <a:rPr lang="it-IT" dirty="0" err="1"/>
              <a:t>ri</a:t>
            </a:r>
            <a:r>
              <a:rPr lang="it-IT" dirty="0"/>
              <a:t>-funzionalizzazione ed utilizzo dei beni confiscati e delle  Misure e Investimenti di interesse per gli Enti Locali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FAQ</a:t>
            </a:r>
          </a:p>
          <a:p>
            <a:pPr marL="0" indent="0">
              <a:buNone/>
            </a:pPr>
            <a:r>
              <a:rPr lang="it-IT" dirty="0"/>
              <a:t>I Comuni possono rivolgere quesiti e proporre approfondimenti relativi alle competenze dell’Agenzia sulle procedure di sequestro e confisca, nonché di destinazione e riuso dei beni, utilizzando il seguente indirizzo di posta elettronica: </a:t>
            </a:r>
            <a:r>
              <a:rPr lang="it-IT" dirty="0">
                <a:hlinkClick r:id="rId2"/>
              </a:rPr>
              <a:t>supportoaicomuni@anbsc.it</a:t>
            </a:r>
            <a:r>
              <a:rPr lang="it-IT" dirty="0"/>
              <a:t>.</a:t>
            </a:r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r>
              <a:rPr lang="it-IT" b="1" dirty="0"/>
              <a:t>Best </a:t>
            </a:r>
            <a:r>
              <a:rPr lang="it-IT" b="1" dirty="0" err="1"/>
              <a:t>practices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Diffusione delle informazioni su buone pratiche di valorizzazione e gestione dei beni confiscati </a:t>
            </a:r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068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FESR 2021-2027 CAMPANIA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09511"/>
            <a:ext cx="10782300" cy="4492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Priorita</a:t>
            </a:r>
            <a:r>
              <a:rPr lang="it-IT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̀: 4. SVILUPPO, INCLUSIONE E FORMAZIONE</a:t>
            </a:r>
            <a:endParaRPr lang="it-IT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>
                <a:effectLst/>
                <a:ea typeface="Times New Roman" panose="02020603050405020304" pitchFamily="18" charset="0"/>
              </a:rPr>
              <a:t>Azione 4.1.1 - Rafforzare l’efficacia del mercato del lavoro, mediante interventi in infrastrutture e sostegno alla nuova </a:t>
            </a:r>
            <a:r>
              <a:rPr lang="it-IT" sz="2000" b="1" dirty="0" err="1">
                <a:effectLst/>
                <a:ea typeface="Times New Roman" panose="02020603050405020304" pitchFamily="18" charset="0"/>
              </a:rPr>
              <a:t>imprenditorialita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̀ e all’economia sociale 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Con tale azione si intende sostenere il recupero, l’adeguamento e la </a:t>
            </a:r>
            <a:r>
              <a:rPr lang="it-IT" sz="20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rifunzionalizzazione</a:t>
            </a:r>
            <a:r>
              <a:rPr lang="it-IT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di immobili (spazi ed edifici), tra cui i beni abbandonati, sottoutilizzati e/o sottratti alla </a:t>
            </a:r>
            <a:r>
              <a:rPr lang="it-IT" sz="20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criminalita</a:t>
            </a:r>
            <a:r>
              <a:rPr lang="it-IT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organizzata, al fine di calamitare le energie creative presenti sul territorio e funzionare da incubatori di </a:t>
            </a:r>
            <a:r>
              <a:rPr lang="it-IT" sz="20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progettualita</a:t>
            </a:r>
            <a:r>
              <a:rPr lang="it-IT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sociale in grado di generare occupazione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it-IT" sz="2000" dirty="0">
                <a:effectLst/>
                <a:ea typeface="Times New Roman" panose="02020603050405020304" pitchFamily="18" charset="0"/>
              </a:rPr>
              <a:t>Con l’azione si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sosterra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̀, inoltre, la creazione di spazi condivisi di lavoro (quali </a:t>
            </a:r>
            <a:r>
              <a:rPr lang="it-IT" sz="2000" i="1" dirty="0">
                <a:effectLst/>
                <a:ea typeface="Times New Roman" panose="02020603050405020304" pitchFamily="18" charset="0"/>
              </a:rPr>
              <a:t>co-</a:t>
            </a:r>
            <a:r>
              <a:rPr lang="it-IT" sz="2000" i="1" dirty="0" err="1">
                <a:effectLst/>
                <a:ea typeface="Times New Roman" panose="02020603050405020304" pitchFamily="18" charset="0"/>
              </a:rPr>
              <a:t>working</a:t>
            </a:r>
            <a:r>
              <a:rPr lang="it-IT" sz="2000" i="1" dirty="0">
                <a:effectLst/>
                <a:ea typeface="Times New Roman" panose="02020603050405020304" pitchFamily="18" charset="0"/>
              </a:rPr>
              <a:t>, incubatori, spazi polifunzionali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, etc.) favorendo in tal modo sinergie e forme di collaborazione che supportano lavoratori e aziende negli attuali processi di trasformazione del mondo del lavoro e in cui far nascere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̀ e sostenere la generazione di nuove idee e nuovi progetti. Le iniziative sopra descritte saranno funzionali anche alla creazione processi/percorsi partecipativi o decisionali inclusivi che coinvolgono enti, aziende, associazioni e cittadini in cui intercettare i problemi sociali di gruppi svantaggiati, di persone inoccupate e disoccupate, della famiglia, degli anziani, etc.</a:t>
            </a:r>
          </a:p>
          <a:p>
            <a:pPr marL="0" indent="0" algn="just">
              <a:buNone/>
            </a:pP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799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FESR 2021-2027 CAMPANIA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09511"/>
            <a:ext cx="10782300" cy="4492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Azione 4.3.1 - Promuovere l’integrazione socioeconomica di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 emarginate, fasce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piu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 deboli e soggetti con bisogni speciali 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ea typeface="Times New Roman" panose="02020603050405020304" pitchFamily="18" charset="0"/>
              </a:rPr>
              <a:t>L’azione mira a promuovere l’integrazione socio economica del target di riferimento attraverso interventi di contrasto al disagio abitativo favorendo ove opportune azioni integrate tra FESR e FSE Plus, per incrementare e migliorare la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disponibilita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di alloggi sociali e il sostegno a servizi abitativi e sociali anche attraverso forme di partenariato pubblico-privato. </a:t>
            </a:r>
          </a:p>
          <a:p>
            <a:pPr marL="0" indent="0">
              <a:buNone/>
            </a:pPr>
            <a:r>
              <a:rPr lang="it-IT" sz="1800" dirty="0">
                <a:effectLst/>
                <a:ea typeface="Times New Roman" panose="02020603050405020304" pitchFamily="18" charset="0"/>
              </a:rPr>
              <a:t>In particolare, con tale azione si prevede di finanziare: </a:t>
            </a:r>
          </a:p>
          <a:p>
            <a:pPr marL="342900" lvl="0" indent="-342900">
              <a:tabLst>
                <a:tab pos="180340" algn="l"/>
                <a:tab pos="457200" algn="l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interventi abitativi di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housing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 e co-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housing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 sociale a beneficio di soggetti con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fragilita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sociali ed economici incluso il potenziamento del patrimonio pubblico e privato ad uso pubblico esistente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nonche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́ il recupero di alloggi di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proprieta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dei Comuni </a:t>
            </a:r>
          </a:p>
          <a:p>
            <a:pPr marL="342900" lvl="0" indent="-342900">
              <a:tabLst>
                <a:tab pos="180340" algn="l"/>
                <a:tab pos="457200" algn="l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interventi di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Housing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 First 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Housing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 Led a favore delle persone in condizione di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vulnerabilita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̀, compresi gli individui senza dimora o a rischio di esclusione abitativa e per il contrasto alle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marginalita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estreme 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Si potranno finanziare, inoltre, interventi sul patrimonio edilizio degli Enti locali, prevedendo il completamento di strutture inutilizzate, l’ampliamento e la riqualificazione di immobili inutilizzati e/o abbandonati, al fine di promuovere la riqualificazione strutturale e l’abbattimento delle barriere architettoniche, garantendo l’</a:t>
            </a:r>
            <a:r>
              <a:rPr lang="it-IT" sz="18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accessibilita</a:t>
            </a:r>
            <a:r>
              <a:rPr lang="it-IT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a tutti i soggetti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. </a:t>
            </a: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192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FESR 2021-2027 CAMPANIA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09511"/>
            <a:ext cx="10782300" cy="4492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Azione 4.3.2 Rafforzare la coesione sociale e la </a:t>
            </a:r>
            <a:r>
              <a:rPr lang="it-IT" sz="18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legalita</a:t>
            </a:r>
            <a:r>
              <a:rPr lang="it-IT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attraverso il recupero, riuso e </a:t>
            </a:r>
            <a:r>
              <a:rPr lang="it-IT" sz="18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rifunzionalizzazione</a:t>
            </a:r>
            <a:r>
              <a:rPr lang="it-IT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di beni confiscati alle mafie 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0170" algn="l"/>
                <a:tab pos="180340" algn="l"/>
              </a:tabLst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L’azione che si intende sostenere prevede il recupero funzionale, l’adeguamento e il riuso di immobili (terreni ed edifici) sottratti alla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 organizzata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. La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rifunzionalizzazione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 è volta alla promozione sociale ed economica delle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locali su cui tali beni insistono. Gli interventi promossi saranno volti a contrastare l’emarginazione sociale, favorire processi di rigenerazione urbana del territorio con particolare riferimento all’inclusione delle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emarginate, delle famiglie a basso reddito e dei gruppi svantaggiati, comprese le persone con bisogni speciali e a promuovere la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legalita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rafforzando la coesione territoriale e sociale e le forme di economia sociale e circolare. L’azione che si prevede di realizzare attraverso forme di progettazione partecipata e condivisa, si pone in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continuita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con quanto realizzato nel ciclo di programmazione 2014-2020. </a:t>
            </a:r>
          </a:p>
          <a:p>
            <a:pPr marL="0" indent="0">
              <a:buNone/>
            </a:pPr>
            <a:r>
              <a:rPr lang="it-IT" sz="1800" dirty="0">
                <a:effectLst/>
                <a:ea typeface="Times New Roman" panose="02020603050405020304" pitchFamily="18" charset="0"/>
              </a:rPr>
              <a:t>In particolare, si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interverra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per: </a:t>
            </a:r>
          </a:p>
          <a:p>
            <a:pPr marL="342900" lvl="0" indent="-342900">
              <a:buFont typeface="Symbol" pitchFamily="2" charset="2"/>
              <a:buChar char=""/>
              <a:tabLst>
                <a:tab pos="180340" algn="l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favorire l’incremento dell’uso dei beni confiscati per le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finalita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individuate dalla normativa di riferimento</a:t>
            </a:r>
          </a:p>
          <a:p>
            <a:pPr marL="342900" lvl="0" indent="-342900">
              <a:buFont typeface="Symbol" pitchFamily="2" charset="2"/>
              <a:buChar char=""/>
              <a:tabLst>
                <a:tab pos="180340" algn="l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sostenere la creazione e qualificazione di imprese sociali che operano nell’ambito dei beni confiscati </a:t>
            </a:r>
          </a:p>
          <a:p>
            <a:pPr marL="342900" lvl="0" indent="-342900">
              <a:buFont typeface="Symbol" pitchFamily="2" charset="2"/>
              <a:buChar char=""/>
              <a:tabLst>
                <a:tab pos="180340" algn="l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promuovere e valorizzare i servizi e i prodotti che si realizzano sui beni confiscati anche per l’internazionalizzazione e la digitalizzazione degli stessi</a:t>
            </a: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82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FESR 2021-2027 CAMPANIA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09511"/>
            <a:ext cx="10782300" cy="449297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80340" algn="l"/>
              </a:tabLst>
            </a:pPr>
            <a:r>
              <a:rPr lang="it-IT" sz="1800" b="1" dirty="0" err="1">
                <a:effectLst/>
                <a:ea typeface="Times New Roman" panose="02020603050405020304" pitchFamily="18" charset="0"/>
              </a:rPr>
              <a:t>Priorita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̀: 5. SVILUPPO TERRITORIALE INTEGRATO 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Azione 5.1.1 Sostenere l’attuazione delle Strategie di sviluppo Urbano </a:t>
            </a: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ea typeface="Times New Roman" panose="02020603050405020304" pitchFamily="18" charset="0"/>
              </a:rPr>
              <a:t>Gli interventi della presente azione saranno destinanti, in via prioritaria, a promuovere e valorizzare il patrimonio culturale, la rigenerazione urbana, il potenziamento/decentramento dei servizi e degli attrattori, la riqualificazione urbana specie nei contesti insediativi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piu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marginalizzati o a rischio marginalizzazione. Si prevede la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possibilita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di finanziare interventi di rigenerazione urbana, riduzione del degrado e miglioramento della sicurezza degli spazi e dei siti; interventi di inclusione, sviluppo socioeconomico, accesso ai servizi di base,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housing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 sociale. </a:t>
            </a: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Azione 5.2.1 Sostenere l’attuazione delle Strategie Territoriali per le aree Interne 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ea typeface="Times New Roman" panose="02020603050405020304" pitchFamily="18" charset="0"/>
              </a:rPr>
              <a:t>L’obiettivo dell’azione è quello di contrastare fenomeni di spopolamento e declino demografico delle Aree Interne svantaggiate, anche mediante adeguamento e rafforzamento della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quantita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qualita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dei servizi di base (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i.a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. scuola, sanità, mobilità),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nonche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́ la promozione di progetti di sviluppo socio- economico integrato, che preservino e valorizzino il patrimonio naturale e culturale. Al fine di incrementare il grado di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attrattivita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territoriale e di contenere i tassi di spopolamento delle aree interessate dalle strategie, e sulla base delle esigenze e dei fabbisogni dei territori espressi nelle relative Strategie, sono previsti interventi per rafforzare le infrastrutture sociali materiali ed immateriali del territorio tramite il recupero e/o riadattamento di edifici e spazi pubblici.</a:t>
            </a:r>
          </a:p>
          <a:p>
            <a:pPr marL="0" indent="0">
              <a:buNone/>
            </a:pP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891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1" y="293511"/>
            <a:ext cx="10721621" cy="666045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Piano strategico regionale per i beni confiscati della Regione Campania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106312"/>
            <a:ext cx="11142132" cy="506637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750"/>
              </a:spcBef>
              <a:spcAft>
                <a:spcPts val="750"/>
              </a:spcAft>
              <a:buNone/>
            </a:pPr>
            <a:r>
              <a:rPr lang="it-IT" sz="1900" b="1" dirty="0">
                <a:effectLst/>
                <a:ea typeface="Times New Roman" panose="02020603050405020304" pitchFamily="18" charset="0"/>
              </a:rPr>
              <a:t>Piano strategico per i beni confiscati 2022/2024</a:t>
            </a:r>
            <a:endParaRPr lang="it-IT" sz="19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900" dirty="0">
                <a:effectLst/>
                <a:ea typeface="Times New Roman" panose="02020603050405020304" pitchFamily="18" charset="0"/>
              </a:rPr>
              <a:t>Il “Piano strategico per i beni confiscati”, previsto dall’art. 3 della Legge regionale 7/2012, è lo strumento di programmazione triennale che la Regione ha assunto per definire  la propria visione strategico-operativa. </a:t>
            </a:r>
          </a:p>
          <a:p>
            <a:pPr marL="0" indent="0" algn="just">
              <a:buNone/>
            </a:pPr>
            <a:r>
              <a:rPr lang="it-IT" sz="19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Con la Deliberazione di Giunta regionale n. 366 del 7 luglio 2022 è stato approvato il</a:t>
            </a:r>
            <a:r>
              <a:rPr lang="it-IT" sz="19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it-IT" sz="1900" b="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Piano strategico per i beni confiscati della Regione Campania 2022-2024</a:t>
            </a:r>
            <a:r>
              <a:rPr lang="it-IT" sz="1900" dirty="0">
                <a:effectLst/>
                <a:ea typeface="Times New Roman" panose="02020603050405020304" pitchFamily="18" charset="0"/>
              </a:rPr>
              <a:t>, lo strumento di programmazione delle politiche regionali inerenti ai patrimoni sottratti ai clan. In linea di continuità con la prima programmazione triennale 2019-2021, come indicato dall’Osservatorio regionale sui beni confiscati, il Piano individua obiettivi e azioni finalizzati a realizzare uno sviluppo sostenibile e inclusivo dei territori regionali attraverso il riutilizzo dei patrimoni tolti alla camorra.</a:t>
            </a:r>
          </a:p>
          <a:p>
            <a:pPr marL="0" indent="0" algn="just">
              <a:spcBef>
                <a:spcPts val="750"/>
              </a:spcBef>
              <a:spcAft>
                <a:spcPts val="750"/>
              </a:spcAft>
              <a:buNone/>
            </a:pPr>
            <a:r>
              <a:rPr lang="it-IT" sz="1900" b="1" dirty="0">
                <a:effectLst/>
                <a:ea typeface="Times New Roman" panose="02020603050405020304" pitchFamily="18" charset="0"/>
              </a:rPr>
              <a:t>Programma annuale degli interventi per la valorizzazione dei beni confiscati 2022</a:t>
            </a:r>
            <a:endParaRPr lang="it-IT" sz="19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750"/>
              </a:spcBef>
              <a:spcAft>
                <a:spcPts val="750"/>
              </a:spcAft>
              <a:buNone/>
            </a:pPr>
            <a:r>
              <a:rPr lang="it-IT" sz="1900" dirty="0">
                <a:effectLst/>
                <a:ea typeface="Times New Roman" panose="02020603050405020304" pitchFamily="18" charset="0"/>
              </a:rPr>
              <a:t>Con la Deliberazione di Giunta regionale n. 474 del 13 settembre 2022 è stato approvato il "Programma annuale degli interventi per la valorizzazione dei beni confiscati 2022". Nel quadro della pianificazione definita con il Piano strategico per i beni confiscati 2022/2024, il Piano annuale razionalizza e sistematizza gli interventi messi in campo, per l’annualità 2022, dall’Amministrazione regionale in tema di beni confiscati. </a:t>
            </a:r>
            <a:r>
              <a:rPr lang="it-IT" sz="19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Gli interventi che l’Amministrazione regionale intende avviare nel corso dell’anno sono raggruppabili in tre tipologie: interventi di finanziamento, interventi di sistema e interventi di supporto</a:t>
            </a:r>
            <a:r>
              <a:rPr lang="it-IT" sz="1900" dirty="0">
                <a:effectLst/>
                <a:ea typeface="Times New Roman" panose="02020603050405020304" pitchFamily="18" charset="0"/>
              </a:rPr>
              <a:t>. Tali interventi sono volti a perseguire gli obiettivi specifici individuati dal Piano strategico, e quindi: </a:t>
            </a:r>
            <a:r>
              <a:rPr lang="it-IT" sz="19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la valorizzazione dei beni confiscati, il rafforzamento delle competenze nella gestione di beni confiscati e della partecipazione attiva della cittadinanza e la Re-immissione nel circuito dell’economia legale delle aziende confiscate</a:t>
            </a:r>
            <a:r>
              <a:rPr lang="it-IT" sz="19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750"/>
              </a:spcBef>
              <a:spcAft>
                <a:spcPts val="750"/>
              </a:spcAft>
              <a:buNone/>
            </a:pPr>
            <a:r>
              <a:rPr lang="it-IT" sz="1900" dirty="0">
                <a:effectLst/>
                <a:ea typeface="Times New Roman" panose="02020603050405020304" pitchFamily="18" charset="0"/>
              </a:rPr>
              <a:t>In particolare, il Programma annuale, sulla base dei criteri di accesso e di riparto stabiliti dal Piano triennale, disciplina le modalità operative per l’accesso al Fondo unico per i beni confiscati istituito con la Legge 7/2012.</a:t>
            </a:r>
          </a:p>
          <a:p>
            <a:pPr marL="0" indent="0" algn="just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720383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1" y="293511"/>
            <a:ext cx="10541000" cy="1072446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br>
              <a:rPr lang="it-IT" sz="2800" b="1" dirty="0"/>
            </a:b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Contributi per il riutilizzo dei beni confiscati alla </a:t>
            </a:r>
            <a:r>
              <a:rPr lang="it-IT" sz="28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criminalita</a:t>
            </a:r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 organizzata </a:t>
            </a: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196622"/>
            <a:ext cx="11142132" cy="5235709"/>
          </a:xfrm>
        </p:spPr>
        <p:txBody>
          <a:bodyPr>
            <a:normAutofit/>
          </a:bodyPr>
          <a:lstStyle/>
          <a:p>
            <a:pPr marL="0" indent="0">
              <a:spcBef>
                <a:spcPts val="750"/>
              </a:spcBef>
              <a:spcAft>
                <a:spcPts val="75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Decreto dirigenziale n.59 del 3.11.2022</a:t>
            </a:r>
            <a:r>
              <a:rPr lang="it-IT" sz="20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5E5E5E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it-IT" sz="2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Avviso Pubblico a favore dei Comuni per il finanziamento di progetti di riutilizzo dei beni confiscati – programma 2022 a valere sulle risorse della Legge Regionale del 16 aprile 2012, n. 7</a:t>
            </a:r>
            <a:r>
              <a:rPr lang="it-IT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750"/>
              </a:spcBef>
              <a:spcAft>
                <a:spcPts val="750"/>
              </a:spcAft>
              <a:buNone/>
            </a:pPr>
            <a:r>
              <a:rPr lang="it-IT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Regione Campania, con un investimento di un milione e mezzo di euro, finanzia gli interventi promossi dai comuni destinati a trasformare i patrimoni sottratti alla criminalità organizzata in risorse per le comunità e i territori</a:t>
            </a:r>
            <a:r>
              <a:rPr lang="it-IT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750"/>
              </a:spcBef>
              <a:spcAft>
                <a:spcPts val="750"/>
              </a:spcAft>
              <a:buNone/>
            </a:pPr>
            <a:r>
              <a:rPr lang="it-IT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Potranno presentare istanza di partecipazione i Comuni della Regione Campania, in forma singola o consortile, per interventi finalizzati al recupero e alla </a:t>
            </a:r>
            <a:r>
              <a:rPr lang="it-IT" sz="20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rifunzionalizzazione</a:t>
            </a:r>
            <a:r>
              <a:rPr lang="it-IT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del patrimonio confiscato trasferito al proprio patrimonio indisponibile, da destinare ad attività istituzionali/sociali/produttive, secondo quanto disposto dall’art. 48 del </a:t>
            </a:r>
            <a:r>
              <a:rPr lang="it-IT" sz="20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Dlgs</a:t>
            </a:r>
            <a:r>
              <a:rPr lang="it-IT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159/2011. Il contributo massimo per ciascuna proposta progettuale è di € 200.000,00.  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it-IT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 candidature devono pervenire </a:t>
            </a:r>
            <a:r>
              <a:rPr lang="it-IT" sz="2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entro e non oltre le ore 23,59 del 28 febbraio 2023</a:t>
            </a:r>
            <a:r>
              <a:rPr lang="it-IT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all’indirizzo di posta elettronica certificata</a:t>
            </a:r>
            <a:r>
              <a:rPr lang="it-IT" sz="2000" dirty="0">
                <a:solidFill>
                  <a:srgbClr val="5E5E5E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it-IT" sz="2000" dirty="0">
                <a:solidFill>
                  <a:srgbClr val="00498F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beniconfiscati@pec.regione.campania.it</a:t>
            </a:r>
            <a:r>
              <a:rPr lang="it-IT" sz="2000" dirty="0">
                <a:solidFill>
                  <a:srgbClr val="5E5E5E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 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it-IT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Per informazioni e/o chiarimenti </a:t>
            </a:r>
            <a:r>
              <a:rPr lang="it-IT" sz="2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è possibile inviare quesiti fino al 23 febbraio 2023</a:t>
            </a:r>
            <a:r>
              <a:rPr lang="it-IT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tramite posta elettronica all’indirizzo PEC </a:t>
            </a:r>
            <a:r>
              <a:rPr lang="it-IT" sz="2000" dirty="0">
                <a:solidFill>
                  <a:srgbClr val="00498F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beniconfiscati@pec.regione.campania.it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750"/>
              </a:spcBef>
              <a:spcAft>
                <a:spcPts val="750"/>
              </a:spcAft>
              <a:buNone/>
            </a:pPr>
            <a:endParaRPr lang="it-IT" sz="20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681947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4440</TotalTime>
  <Words>5290</Words>
  <Application>Microsoft Macintosh PowerPoint</Application>
  <PresentationFormat>Widescreen</PresentationFormat>
  <Paragraphs>236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Times New Roman</vt:lpstr>
      <vt:lpstr>Titillium Web</vt:lpstr>
      <vt:lpstr>Wingdings</vt:lpstr>
      <vt:lpstr>Tema di Office</vt:lpstr>
      <vt:lpstr>         FONTI DI FINANZIAMENTO ATTIVABILI REGIONE CAMPANIA  ciclo di programmazione 2021-2027</vt:lpstr>
      <vt:lpstr>Beni Confiscati - Le risorse disponibili nel ciclo di programmazione 2021-27</vt:lpstr>
      <vt:lpstr>Risorse finanziarie delle politiche di coesione per il periodo di programmazione 2021-2027</vt:lpstr>
      <vt:lpstr>Programma Regionale FESR 2021-2027 CAMPANIA</vt:lpstr>
      <vt:lpstr>Programma Regionale FESR 2021-2027 CAMPANIA</vt:lpstr>
      <vt:lpstr>Programma Regionale FESR 2021-2027 CAMPANIA</vt:lpstr>
      <vt:lpstr>Programma Regionale FESR 2021-2027 CAMPANIA</vt:lpstr>
      <vt:lpstr> Piano strategico regionale per i beni confiscati della Regione Campania </vt:lpstr>
      <vt:lpstr>   Contributi per il riutilizzo dei beni confiscati alla criminalità organizzata     </vt:lpstr>
      <vt:lpstr>Il Fondo per lo Sviluppo e la Coesione (FSC) – I Piani di Sviluppo e Coesione (PSC) </vt:lpstr>
      <vt:lpstr>Il Fondo per lo Sviluppo e la Coesione (FSC) – I Piani di Sviluppo e Coesione (PSC) </vt:lpstr>
      <vt:lpstr>Il Fondo per lo Sviluppo e la Coesione (FSC) – I Piani di Sviluppo e Coesione (PSC) – Aree Tematiche di rilevanza per i Beni confiscati</vt:lpstr>
      <vt:lpstr>Il Fondo per lo Sviluppo e la Coesione (FSC) – I Piani di Sviluppo e Coesione (PSC) - Aree Tematiche di rilevanza per i Beni confiscati</vt:lpstr>
      <vt:lpstr>  PIANO DI SVILUPPO E COESIONE REGIONE CAMPANIA </vt:lpstr>
      <vt:lpstr>   PIANO DI SVILUPPO E COESIONE REGIONE CAMPANIA </vt:lpstr>
      <vt:lpstr>Il Fondo per lo Sviluppo e la Coesione (FSC) – I Piani di Sviluppo e Coesione (PSC) – Programmazione delle risorse</vt:lpstr>
      <vt:lpstr>Il Fondo per lo Sviluppo e la Coesione (FSC) – I Piani di Sviluppo e Coesione (PSC) – Bilancio di previsione 2022-2024</vt:lpstr>
      <vt:lpstr> Strategia nazionale per la valorizzazione dei beni confiscati  Piano per la valorizzazione di beni confiscati esemplari nel Mezzogiorno  </vt:lpstr>
      <vt:lpstr> Strategia nazionale per la valorizzazione dei beni confiscati  Piano per la valorizzazione di beni confiscati esemplari nel Mezzogiorno  </vt:lpstr>
      <vt:lpstr>STRATEGIA NAZIONALE PER LA VALORIZZAZIONE DEI BENI CONFISCATI ATTRAVERSO LE POLITICHE DI COESIONE - PIANO PER LA VALORIZZAZIONE DI BENI CONFISCATI ESEMPLARI E PRIMA ASSEGNAZIONE AL COMPLESSO «LA BALZANA»</vt:lpstr>
      <vt:lpstr>  PNRR  - Progetti per la valorizzazione dei beni confiscati alle mafie  -  Missione 5 Componente 3 Interventi speciali per la coesione territoriale  </vt:lpstr>
      <vt:lpstr>PNRR  - Progetti per la valorizzazione dei beni confiscati alle mafie  -  Missione 5 Componente 3 Interventi speciali per la coesione territoriale </vt:lpstr>
      <vt:lpstr>PNRR - Progetti per la valorizzazione dei beni confiscati alle mafie  -  Missione 5 Componente 3 Interventi speciali per la coesione territoriale </vt:lpstr>
      <vt:lpstr>    Legge Regionale 16 aprile 2012 n. 7 e ss.mm.ii.    </vt:lpstr>
      <vt:lpstr>  Legge Regionale 16 aprile 2012 n. 7 e ss.mm.ii.   </vt:lpstr>
      <vt:lpstr>  Legge Regionale 16 aprile 2012 n. 7 e ss.mm.ii.   </vt:lpstr>
      <vt:lpstr>L’Agenzia Supporta i Comuni</vt:lpstr>
      <vt:lpstr>L’Agenzia Supporta i Comuni</vt:lpstr>
      <vt:lpstr>L’Agenzia Supporta i Comuni</vt:lpstr>
      <vt:lpstr>L’Agenzia Supporta i Comuni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SERVIZI CALABRIA</dc:title>
  <dc:creator>Giuseppa Pedà</dc:creator>
  <cp:lastModifiedBy>tina ranieri</cp:lastModifiedBy>
  <cp:revision>64</cp:revision>
  <cp:lastPrinted>2021-11-03T07:49:52Z</cp:lastPrinted>
  <dcterms:created xsi:type="dcterms:W3CDTF">2021-10-27T12:45:40Z</dcterms:created>
  <dcterms:modified xsi:type="dcterms:W3CDTF">2022-11-29T11:23:25Z</dcterms:modified>
</cp:coreProperties>
</file>